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21"/>
  </p:notesMasterIdLst>
  <p:sldIdLst>
    <p:sldId id="2728" r:id="rId2"/>
    <p:sldId id="2779" r:id="rId3"/>
    <p:sldId id="2780" r:id="rId4"/>
    <p:sldId id="2797" r:id="rId5"/>
    <p:sldId id="2781" r:id="rId6"/>
    <p:sldId id="2783" r:id="rId7"/>
    <p:sldId id="2794" r:id="rId8"/>
    <p:sldId id="2782" r:id="rId9"/>
    <p:sldId id="2796" r:id="rId10"/>
    <p:sldId id="2784" r:id="rId11"/>
    <p:sldId id="2785" r:id="rId12"/>
    <p:sldId id="2795" r:id="rId13"/>
    <p:sldId id="2804" r:id="rId14"/>
    <p:sldId id="2798" r:id="rId15"/>
    <p:sldId id="2801" r:id="rId16"/>
    <p:sldId id="2799" r:id="rId17"/>
    <p:sldId id="2793" r:id="rId18"/>
    <p:sldId id="2800" r:id="rId19"/>
    <p:sldId id="2786" r:id="rId20"/>
  </p:sldIdLst>
  <p:sldSz cx="9906000" cy="6858000" type="A4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5712" userDrawn="1">
          <p15:clr>
            <a:srgbClr val="A4A3A4"/>
          </p15:clr>
        </p15:guide>
        <p15:guide id="16" orient="horz" pos="4068" userDrawn="1">
          <p15:clr>
            <a:srgbClr val="A4A3A4"/>
          </p15:clr>
        </p15:guide>
        <p15:guide id="41" pos="288" userDrawn="1">
          <p15:clr>
            <a:srgbClr val="A4A3A4"/>
          </p15:clr>
        </p15:guide>
        <p15:guide id="46" orient="horz" pos="730" userDrawn="1">
          <p15:clr>
            <a:srgbClr val="A4A3A4"/>
          </p15:clr>
        </p15:guide>
        <p15:guide id="47" pos="384" userDrawn="1">
          <p15:clr>
            <a:srgbClr val="A4A3A4"/>
          </p15:clr>
        </p15:guide>
        <p15:guide id="50" orient="horz" pos="849" userDrawn="1">
          <p15:clr>
            <a:srgbClr val="A4A3A4"/>
          </p15:clr>
        </p15:guide>
        <p15:guide id="55" pos="5856" userDrawn="1">
          <p15:clr>
            <a:srgbClr val="A4A3A4"/>
          </p15:clr>
        </p15:guide>
        <p15:guide id="56" orient="horz" pos="960" userDrawn="1">
          <p15:clr>
            <a:srgbClr val="A4A3A4"/>
          </p15:clr>
        </p15:guide>
        <p15:guide id="57" orient="horz" pos="1056" userDrawn="1">
          <p15:clr>
            <a:srgbClr val="A4A3A4"/>
          </p15:clr>
        </p15:guide>
        <p15:guide id="58" pos="528" userDrawn="1">
          <p15:clr>
            <a:srgbClr val="A4A3A4"/>
          </p15:clr>
        </p15:guide>
        <p15:guide id="59" pos="5956" userDrawn="1">
          <p15:clr>
            <a:srgbClr val="A4A3A4"/>
          </p15:clr>
        </p15:guide>
        <p15:guide id="60" pos="624" userDrawn="1">
          <p15:clr>
            <a:srgbClr val="A4A3A4"/>
          </p15:clr>
        </p15:guide>
        <p15:guide id="62" pos="5616" userDrawn="1">
          <p15:clr>
            <a:srgbClr val="A4A3A4"/>
          </p15:clr>
        </p15:guide>
        <p15:guide id="64" pos="388" userDrawn="1">
          <p15:clr>
            <a:srgbClr val="A4A3A4"/>
          </p15:clr>
        </p15:guide>
        <p15:guide id="66" orient="horz" pos="3984" userDrawn="1">
          <p15:clr>
            <a:srgbClr val="F26B43"/>
          </p15:clr>
        </p15:guide>
        <p15:guide id="68" orient="horz" pos="1536" userDrawn="1">
          <p15:clr>
            <a:srgbClr val="A4A3A4"/>
          </p15:clr>
        </p15:guide>
        <p15:guide id="69" orient="horz" pos="125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금미" initials="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243374"/>
    <a:srgbClr val="0B8EB1"/>
    <a:srgbClr val="166797"/>
    <a:srgbClr val="02B0C9"/>
    <a:srgbClr val="CAD9E8"/>
    <a:srgbClr val="8EAECE"/>
    <a:srgbClr val="B9CDE5"/>
    <a:srgbClr val="E8EAE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0" autoAdjust="0"/>
    <p:restoredTop sz="95966" autoAdjust="0"/>
  </p:normalViewPr>
  <p:slideViewPr>
    <p:cSldViewPr>
      <p:cViewPr varScale="1">
        <p:scale>
          <a:sx n="92" d="100"/>
          <a:sy n="92" d="100"/>
        </p:scale>
        <p:origin x="402" y="96"/>
      </p:cViewPr>
      <p:guideLst>
        <p:guide pos="5712"/>
        <p:guide orient="horz" pos="4068"/>
        <p:guide pos="288"/>
        <p:guide orient="horz" pos="730"/>
        <p:guide pos="384"/>
        <p:guide orient="horz" pos="849"/>
        <p:guide pos="5856"/>
        <p:guide orient="horz" pos="960"/>
        <p:guide orient="horz" pos="1056"/>
        <p:guide pos="528"/>
        <p:guide pos="5956"/>
        <p:guide pos="624"/>
        <p:guide pos="5616"/>
        <p:guide pos="388"/>
        <p:guide orient="horz" pos="3984"/>
        <p:guide orient="horz" pos="1536"/>
        <p:guide orient="horz" pos="1250"/>
      </p:guideLst>
    </p:cSldViewPr>
  </p:slideViewPr>
  <p:outlineViewPr>
    <p:cViewPr>
      <p:scale>
        <a:sx n="33" d="100"/>
        <a:sy n="33" d="100"/>
      </p:scale>
      <p:origin x="0" y="-2954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2419"/>
    </p:cViewPr>
  </p:sorterViewPr>
  <p:notesViewPr>
    <p:cSldViewPr showGuides="1">
      <p:cViewPr varScale="1">
        <p:scale>
          <a:sx n="100" d="100"/>
          <a:sy n="100" d="100"/>
        </p:scale>
        <p:origin x="137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8348"/>
          </a:xfrm>
          <a:prstGeom prst="rect">
            <a:avLst/>
          </a:prstGeom>
        </p:spPr>
        <p:txBody>
          <a:bodyPr vert="horz" lIns="90553" tIns="45277" rIns="90553" bIns="452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9330" y="0"/>
            <a:ext cx="4275402" cy="338348"/>
          </a:xfrm>
          <a:prstGeom prst="rect">
            <a:avLst/>
          </a:prstGeom>
        </p:spPr>
        <p:txBody>
          <a:bodyPr vert="horz" lIns="90553" tIns="45277" rIns="90553" bIns="45277" rtlCol="0"/>
          <a:lstStyle>
            <a:lvl1pPr algn="r">
              <a:defRPr sz="1200"/>
            </a:lvl1pPr>
          </a:lstStyle>
          <a:p>
            <a:fld id="{F0B35095-4F5F-4C2B-9327-CE53D2538C52}" type="datetimeFigureOut">
              <a:rPr lang="ko-KR" altLang="en-US" smtClean="0"/>
              <a:pPr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90888" y="841375"/>
            <a:ext cx="3284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53" tIns="45277" rIns="90553" bIns="4527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7"/>
            <a:ext cx="7893050" cy="2652206"/>
          </a:xfrm>
          <a:prstGeom prst="rect">
            <a:avLst/>
          </a:prstGeom>
        </p:spPr>
        <p:txBody>
          <a:bodyPr vert="horz" lIns="90553" tIns="45277" rIns="90553" bIns="4527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417"/>
            <a:ext cx="4275402" cy="338347"/>
          </a:xfrm>
          <a:prstGeom prst="rect">
            <a:avLst/>
          </a:prstGeom>
        </p:spPr>
        <p:txBody>
          <a:bodyPr vert="horz" lIns="90553" tIns="45277" rIns="90553" bIns="452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9330" y="6397417"/>
            <a:ext cx="4275402" cy="338347"/>
          </a:xfrm>
          <a:prstGeom prst="rect">
            <a:avLst/>
          </a:prstGeom>
        </p:spPr>
        <p:txBody>
          <a:bodyPr vert="horz" lIns="90553" tIns="45277" rIns="90553" bIns="45277" rtlCol="0" anchor="b"/>
          <a:lstStyle>
            <a:lvl1pPr algn="r">
              <a:defRPr sz="1200"/>
            </a:lvl1pPr>
          </a:lstStyle>
          <a:p>
            <a:fld id="{8F31C09E-EEEB-47AE-9A01-B9794B702B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22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6113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6A0BA-45DC-3F4C-A42D-DEB46D10144F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9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0"/>
          <p:cNvSpPr>
            <a:spLocks noGrp="1"/>
          </p:cNvSpPr>
          <p:nvPr>
            <p:ph type="title" hasCustomPrompt="1"/>
          </p:nvPr>
        </p:nvSpPr>
        <p:spPr>
          <a:xfrm>
            <a:off x="681039" y="839681"/>
            <a:ext cx="8160394" cy="64633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0" spc="-60" baseline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ABA3A-2828-4948-B3FE-40D0071F6ED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print"/>
          <a:srcRect b="83334"/>
          <a:stretch/>
        </p:blipFill>
        <p:spPr>
          <a:xfrm>
            <a:off x="0" y="548680"/>
            <a:ext cx="9906000" cy="36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038" y="2102940"/>
            <a:ext cx="854392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4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6">
            <a:extLst>
              <a:ext uri="{FF2B5EF4-FFF2-40B4-BE49-F238E27FC236}">
                <a16:creationId xmlns:a16="http://schemas.microsoft.com/office/drawing/2014/main" id="{BFA6A923-59A4-42F7-A988-18816ECDF915}"/>
              </a:ext>
            </a:extLst>
          </p:cNvPr>
          <p:cNvSpPr/>
          <p:nvPr userDrawn="1"/>
        </p:nvSpPr>
        <p:spPr>
          <a:xfrm>
            <a:off x="1424608" y="2492898"/>
            <a:ext cx="7280470" cy="884691"/>
          </a:xfrm>
          <a:prstGeom prst="roundRect">
            <a:avLst>
              <a:gd name="adj" fmla="val 50000"/>
            </a:avLst>
          </a:prstGeom>
          <a:solidFill>
            <a:srgbClr val="16679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08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84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22" r:id="rId2"/>
  </p:sldLayoutIdLst>
  <p:hf hdr="0" ft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charset="-127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charset="-127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charset="-127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charset="-127"/>
        </a:defRPr>
      </a:lvl5pPr>
      <a:lvl6pPr marL="4572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6pPr>
      <a:lvl7pPr marL="9144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7pPr>
      <a:lvl8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8pPr>
      <a:lvl9pPr marL="1828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rgbClr val="FFFFFF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381000" indent="-188913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000">
          <a:solidFill>
            <a:schemeClr val="tx1"/>
          </a:solidFill>
          <a:latin typeface="+mn-lt"/>
        </a:defRPr>
      </a:lvl2pPr>
      <a:lvl3pPr marL="561975" indent="-1793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600">
          <a:solidFill>
            <a:schemeClr val="tx1"/>
          </a:solidFill>
          <a:latin typeface="+mn-lt"/>
        </a:defRPr>
      </a:lvl3pPr>
      <a:lvl4pPr marL="768350" indent="-204788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600">
          <a:solidFill>
            <a:schemeClr val="tx1"/>
          </a:solidFill>
          <a:latin typeface="+mn-lt"/>
        </a:defRPr>
      </a:lvl4pPr>
      <a:lvl5pPr marL="10509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5pPr>
      <a:lvl6pPr marL="15081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6pPr>
      <a:lvl7pPr marL="19653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7pPr>
      <a:lvl8pPr marL="24225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8pPr>
      <a:lvl9pPr marL="2879725" indent="-16827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596075" y="214290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60" dirty="0">
                <a:solidFill>
                  <a:schemeClr val="bg1"/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Series </a:t>
            </a:r>
            <a:r>
              <a:rPr lang="ko-KR" altLang="en-US" sz="2000" b="1" spc="-60" dirty="0">
                <a:solidFill>
                  <a:schemeClr val="bg1"/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만들기</a:t>
            </a:r>
            <a:endParaRPr lang="en-US" altLang="ko-KR" sz="2000" b="1" spc="-60" dirty="0">
              <a:solidFill>
                <a:schemeClr val="bg1"/>
              </a:solidFill>
              <a:latin typeface="NanumSquare ExtraBold" charset="-127"/>
              <a:ea typeface="NanumSquare ExtraBold" charset="-127"/>
              <a:cs typeface="NanumSquare ExtraBold" charset="-127"/>
            </a:endParaRP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:a16="http://schemas.microsoft.com/office/drawing/2014/main" id="{BFA6A923-59A4-42F7-A988-18816ECDF915}"/>
              </a:ext>
            </a:extLst>
          </p:cNvPr>
          <p:cNvSpPr/>
          <p:nvPr/>
        </p:nvSpPr>
        <p:spPr>
          <a:xfrm>
            <a:off x="1424608" y="2492898"/>
            <a:ext cx="7280470" cy="884691"/>
          </a:xfrm>
          <a:prstGeom prst="roundRect">
            <a:avLst>
              <a:gd name="adj" fmla="val 50000"/>
            </a:avLst>
          </a:prstGeom>
          <a:solidFill>
            <a:srgbClr val="16679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나눔스퀘어 Bold" pitchFamily="50" charset="-127"/>
                <a:ea typeface="나눔스퀘어 Bold" pitchFamily="50" charset="-127"/>
              </a:rPr>
              <a:t>CNN</a:t>
            </a:r>
            <a:endParaRPr lang="ko-KR" altLang="en-US" sz="32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681038" y="3861048"/>
            <a:ext cx="8448426" cy="2593230"/>
          </a:xfrm>
          <a:prstGeom prst="rect">
            <a:avLst/>
          </a:prstGeom>
        </p:spPr>
        <p:txBody>
          <a:bodyPr/>
          <a:lstStyle>
            <a:lvl1pPr marL="190500" indent="-1905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000" indent="-188913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561975" indent="-179388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768350" indent="-204788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509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15081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19653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4225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28797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kumimoji="1" lang="ko-KR" altLang="en-US" kern="0" dirty="0" smtClean="0"/>
              <a:t> 필터 </a:t>
            </a:r>
            <a:r>
              <a:rPr kumimoji="1" lang="en-US" altLang="ko-KR" kern="0" dirty="0" smtClean="0"/>
              <a:t>filter,  </a:t>
            </a:r>
            <a:r>
              <a:rPr kumimoji="1" lang="ko-KR" altLang="en-US" kern="0" dirty="0" smtClean="0"/>
              <a:t>커널 </a:t>
            </a:r>
            <a:r>
              <a:rPr kumimoji="1" lang="en-US" altLang="ko-KR" kern="0" dirty="0" smtClean="0"/>
              <a:t>kernel, </a:t>
            </a:r>
            <a:r>
              <a:rPr kumimoji="1" lang="ko-KR" altLang="en-US" kern="0" dirty="0" smtClean="0"/>
              <a:t>패치 </a:t>
            </a:r>
            <a:r>
              <a:rPr kumimoji="1" lang="en-US" altLang="ko-KR" kern="0" dirty="0" smtClean="0"/>
              <a:t>patch, </a:t>
            </a:r>
            <a:r>
              <a:rPr kumimoji="1" lang="ko-KR" altLang="en-US" kern="0" dirty="0"/>
              <a:t>윈도 </a:t>
            </a:r>
            <a:r>
              <a:rPr kumimoji="1" lang="en-US" altLang="ko-KR" kern="0" dirty="0" smtClean="0"/>
              <a:t>window</a:t>
            </a:r>
          </a:p>
          <a:p>
            <a:pPr latinLnBrk="0"/>
            <a:r>
              <a:rPr kumimoji="1" lang="en-US" altLang="ko-KR" kern="0" dirty="0"/>
              <a:t> </a:t>
            </a:r>
            <a:r>
              <a:rPr kumimoji="1" lang="ko-KR" altLang="en-US" kern="0" dirty="0" err="1" smtClean="0"/>
              <a:t>피처맵</a:t>
            </a:r>
            <a:r>
              <a:rPr kumimoji="1" lang="ko-KR" altLang="en-US" kern="0" dirty="0" smtClean="0"/>
              <a:t> </a:t>
            </a:r>
            <a:r>
              <a:rPr kumimoji="1" lang="en-US" altLang="ko-KR" kern="0" dirty="0" smtClean="0"/>
              <a:t>feature map</a:t>
            </a:r>
          </a:p>
          <a:p>
            <a:pPr latinLnBrk="0"/>
            <a:r>
              <a:rPr kumimoji="1" lang="en-US" altLang="ko-KR" kern="0" dirty="0" smtClean="0"/>
              <a:t> </a:t>
            </a:r>
            <a:r>
              <a:rPr kumimoji="1" lang="en-US" altLang="ko-KR" kern="0" dirty="0"/>
              <a:t>Convolution </a:t>
            </a:r>
          </a:p>
          <a:p>
            <a:pPr latinLnBrk="0"/>
            <a:r>
              <a:rPr kumimoji="1" lang="en-US" altLang="ko-KR" kern="0" dirty="0" smtClean="0"/>
              <a:t> padding, stride </a:t>
            </a:r>
            <a:endParaRPr kumimoji="1" lang="en-US" altLang="ko-KR" kern="0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5649590" y="4437112"/>
            <a:ext cx="3983930" cy="1801142"/>
          </a:xfrm>
          <a:prstGeom prst="rect">
            <a:avLst/>
          </a:prstGeom>
        </p:spPr>
        <p:txBody>
          <a:bodyPr/>
          <a:lstStyle>
            <a:lvl1pPr marL="190500" indent="-1905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000" indent="-188913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2000">
                <a:solidFill>
                  <a:schemeClr val="tx1"/>
                </a:solidFill>
                <a:latin typeface="+mn-lt"/>
              </a:defRPr>
            </a:lvl2pPr>
            <a:lvl3pPr marL="561975" indent="-179388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1600">
                <a:solidFill>
                  <a:schemeClr val="tx1"/>
                </a:solidFill>
                <a:latin typeface="+mn-lt"/>
              </a:defRPr>
            </a:lvl3pPr>
            <a:lvl4pPr marL="768350" indent="-204788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0509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15081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19653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24225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2879725" indent="-1682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kumimoji="1" lang="en-US" altLang="ko-KR" kern="0" dirty="0" smtClean="0"/>
              <a:t> </a:t>
            </a:r>
            <a:r>
              <a:rPr kumimoji="1" lang="ko-KR" altLang="en-US" kern="0" dirty="0" smtClean="0"/>
              <a:t>채널 </a:t>
            </a:r>
            <a:r>
              <a:rPr kumimoji="1" lang="en-US" altLang="ko-KR" kern="0" dirty="0" smtClean="0"/>
              <a:t>channel</a:t>
            </a:r>
            <a:endParaRPr kumimoji="1" lang="en-US" altLang="ko-KR" kern="0" dirty="0"/>
          </a:p>
          <a:p>
            <a:pPr latinLnBrk="0"/>
            <a:r>
              <a:rPr kumimoji="1" lang="ko-KR" altLang="en-US" kern="0" dirty="0" smtClean="0"/>
              <a:t> </a:t>
            </a:r>
            <a:r>
              <a:rPr kumimoji="1" lang="en-US" altLang="ko-KR" kern="0" dirty="0" smtClean="0"/>
              <a:t>Conv2D</a:t>
            </a:r>
          </a:p>
          <a:p>
            <a:pPr latinLnBrk="0"/>
            <a:r>
              <a:rPr kumimoji="1" lang="en-US" altLang="ko-KR" kern="0" dirty="0" smtClean="0"/>
              <a:t> </a:t>
            </a:r>
            <a:r>
              <a:rPr kumimoji="1" lang="en-US" altLang="ko-KR" kern="0" dirty="0" err="1" smtClean="0"/>
              <a:t>MaxPooling</a:t>
            </a:r>
            <a:endParaRPr kumimoji="1" lang="en-US" altLang="ko-KR" kern="0" dirty="0" smtClean="0"/>
          </a:p>
          <a:p>
            <a:pPr marL="0" indent="0" latinLnBrk="0">
              <a:buNone/>
            </a:pPr>
            <a:endParaRPr kumimoji="1"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8874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6" name="Shape 818"/>
          <p:cNvSpPr txBox="1"/>
          <p:nvPr/>
        </p:nvSpPr>
        <p:spPr>
          <a:xfrm>
            <a:off x="4880992" y="5985822"/>
            <a:ext cx="4819733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100" dirty="0"/>
              <a:t>https://taewanmerepo.github.io/2018/02/cnn/maxpulling.png</a:t>
            </a:r>
            <a:endParaRPr lang="en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1628800"/>
            <a:ext cx="5970004" cy="361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772816"/>
            <a:ext cx="9446374" cy="44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81038" y="1844824"/>
            <a:ext cx="8543925" cy="4351338"/>
          </a:xfrm>
        </p:spPr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 smtClean="0"/>
              <a:t>추출</a:t>
            </a:r>
            <a:endParaRPr kumimoji="1" lang="en-US" altLang="ko-KR" dirty="0"/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</a:t>
            </a:r>
            <a:r>
              <a:rPr kumimoji="1" lang="ko-KR" altLang="en-US" dirty="0" smtClean="0"/>
              <a:t>분류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2" y="2852798"/>
            <a:ext cx="9842374" cy="410459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7520039" y="6146976"/>
            <a:ext cx="2201989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402827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 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vs  global , </a:t>
            </a:r>
            <a:r>
              <a:rPr kumimoji="1" lang="ko-KR" altLang="en-US" dirty="0" err="1" smtClean="0"/>
              <a:t>저수준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고수준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28" y="1556792"/>
            <a:ext cx="5544616" cy="46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 </a:t>
            </a:r>
            <a:r>
              <a:rPr kumimoji="1" lang="ko-KR" altLang="en-US" dirty="0" smtClean="0"/>
              <a:t>연산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컬러인 경우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5" y="1412776"/>
            <a:ext cx="8137454" cy="50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 </a:t>
            </a:r>
            <a:r>
              <a:rPr kumimoji="1" lang="ko-KR" altLang="en-US" dirty="0" smtClean="0"/>
              <a:t>연산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컬러인 경우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470502"/>
            <a:ext cx="6312196" cy="47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819150"/>
            <a:ext cx="8376477" cy="48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594208"/>
            <a:ext cx="6931812" cy="60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sticMenacingDegu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136" y="692696"/>
            <a:ext cx="609017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6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5" y="3807362"/>
            <a:ext cx="9051670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936250" y="59858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16355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 smtClean="0"/>
              <a:t>연산</a:t>
            </a:r>
            <a:endParaRPr kumimoji="1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smtClean="0"/>
              <a:t>이미지를 처리하는 </a:t>
            </a:r>
            <a:r>
              <a:rPr lang="en" altLang="ko-KR" dirty="0" smtClean="0"/>
              <a:t>간단한 </a:t>
            </a:r>
            <a:r>
              <a:rPr lang="en" altLang="ko-KR" dirty="0"/>
              <a:t>방법이 convolution filter이다.</a:t>
            </a:r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800" y="3317374"/>
            <a:ext cx="4690936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936250" y="59858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38227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 smtClean="0"/>
              <a:t>연산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6" y="1739949"/>
            <a:ext cx="9171382" cy="4099409"/>
          </a:xfrm>
          <a:prstGeom prst="rect">
            <a:avLst/>
          </a:prstGeom>
        </p:spPr>
      </p:pic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762785" y="6093296"/>
            <a:ext cx="8543925" cy="36508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altLang="ko-KR" sz="1200" dirty="0"/>
              <a:t> https://training.galaxyproject.org/archive/2022-02-01/topics/statistics/tutorials/CNN/tutorial.html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27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50" y="3243934"/>
            <a:ext cx="75439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6284267" y="61526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9875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6284267" y="61526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64" y="3667432"/>
            <a:ext cx="2565252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6284267" y="61526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718908"/>
            <a:ext cx="3707531" cy="42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34" y="4140129"/>
            <a:ext cx="6914146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6284267" y="6152622"/>
            <a:ext cx="376447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226187" y="557395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825083" y="557395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apply an activation function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27" y="2181051"/>
            <a:ext cx="6420746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resentationLoad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737373"/>
        </a:lt2>
        <a:accent1>
          <a:srgbClr val="2A79D0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ACBEE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2">
        <a:dk1>
          <a:srgbClr val="000000"/>
        </a:dk1>
        <a:lt1>
          <a:srgbClr val="FFFFFF"/>
        </a:lt1>
        <a:dk2>
          <a:srgbClr val="38520E"/>
        </a:dk2>
        <a:lt2>
          <a:srgbClr val="737373"/>
        </a:lt2>
        <a:accent1>
          <a:srgbClr val="6B9B1A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3">
        <a:dk1>
          <a:srgbClr val="000000"/>
        </a:dk1>
        <a:lt1>
          <a:srgbClr val="FFFFFF"/>
        </a:lt1>
        <a:dk2>
          <a:srgbClr val="E24203"/>
        </a:dk2>
        <a:lt2>
          <a:srgbClr val="737373"/>
        </a:lt2>
        <a:accent1>
          <a:srgbClr val="FEA501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4">
        <a:dk1>
          <a:srgbClr val="000000"/>
        </a:dk1>
        <a:lt1>
          <a:srgbClr val="FFFFFF"/>
        </a:lt1>
        <a:dk2>
          <a:srgbClr val="A80404"/>
        </a:dk2>
        <a:lt2>
          <a:srgbClr val="737373"/>
        </a:lt2>
        <a:accent1>
          <a:srgbClr val="D03737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5">
        <a:dk1>
          <a:srgbClr val="000000"/>
        </a:dk1>
        <a:lt1>
          <a:srgbClr val="FFFFFF"/>
        </a:lt1>
        <a:dk2>
          <a:srgbClr val="5F4B3B"/>
        </a:dk2>
        <a:lt2>
          <a:srgbClr val="737373"/>
        </a:lt2>
        <a:accent1>
          <a:srgbClr val="C8A058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E0CDB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Load 6">
        <a:dk1>
          <a:srgbClr val="737373"/>
        </a:dk1>
        <a:lt1>
          <a:srgbClr val="FFFFFF"/>
        </a:lt1>
        <a:dk2>
          <a:srgbClr val="000000"/>
        </a:dk2>
        <a:lt2>
          <a:srgbClr val="004074"/>
        </a:lt2>
        <a:accent1>
          <a:srgbClr val="2A79D0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ACBEE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7">
        <a:dk1>
          <a:srgbClr val="737373"/>
        </a:dk1>
        <a:lt1>
          <a:srgbClr val="FFFFFF"/>
        </a:lt1>
        <a:dk2>
          <a:srgbClr val="000000"/>
        </a:dk2>
        <a:lt2>
          <a:srgbClr val="38520E"/>
        </a:lt2>
        <a:accent1>
          <a:srgbClr val="6B9B1A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BACBAB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8">
        <a:dk1>
          <a:srgbClr val="737373"/>
        </a:dk1>
        <a:lt1>
          <a:srgbClr val="FFFFFF"/>
        </a:lt1>
        <a:dk2>
          <a:srgbClr val="000000"/>
        </a:dk2>
        <a:lt2>
          <a:srgbClr val="E24203"/>
        </a:lt2>
        <a:accent1>
          <a:srgbClr val="FEA501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FECFAA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9">
        <a:dk1>
          <a:srgbClr val="737373"/>
        </a:dk1>
        <a:lt1>
          <a:srgbClr val="FFFFFF"/>
        </a:lt1>
        <a:dk2>
          <a:srgbClr val="000000"/>
        </a:dk2>
        <a:lt2>
          <a:srgbClr val="A80404"/>
        </a:lt2>
        <a:accent1>
          <a:srgbClr val="D03737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4AEAE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0">
        <a:dk1>
          <a:srgbClr val="737373"/>
        </a:dk1>
        <a:lt1>
          <a:srgbClr val="FFFFFF"/>
        </a:lt1>
        <a:dk2>
          <a:srgbClr val="000000"/>
        </a:dk2>
        <a:lt2>
          <a:srgbClr val="5F4B3B"/>
        </a:lt2>
        <a:accent1>
          <a:srgbClr val="C8A058"/>
        </a:accent1>
        <a:accent2>
          <a:srgbClr val="919191"/>
        </a:accent2>
        <a:accent3>
          <a:srgbClr val="AAAAAA"/>
        </a:accent3>
        <a:accent4>
          <a:srgbClr val="DADADA"/>
        </a:accent4>
        <a:accent5>
          <a:srgbClr val="E0CDB4"/>
        </a:accent5>
        <a:accent6>
          <a:srgbClr val="838383"/>
        </a:accent6>
        <a:hlink>
          <a:srgbClr val="AEAEAE"/>
        </a:hlink>
        <a:folHlink>
          <a:srgbClr val="C9C9C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Load 1">
        <a:dk1>
          <a:srgbClr val="000000"/>
        </a:dk1>
        <a:lt1>
          <a:srgbClr val="FFFFFF"/>
        </a:lt1>
        <a:dk2>
          <a:srgbClr val="004074"/>
        </a:dk2>
        <a:lt2>
          <a:srgbClr val="737373"/>
        </a:lt2>
        <a:accent1>
          <a:srgbClr val="2A79D0"/>
        </a:accent1>
        <a:accent2>
          <a:srgbClr val="919191"/>
        </a:accent2>
        <a:accent3>
          <a:srgbClr val="FFFFFF"/>
        </a:accent3>
        <a:accent4>
          <a:srgbClr val="000000"/>
        </a:accent4>
        <a:accent5>
          <a:srgbClr val="ACBEE4"/>
        </a:accent5>
        <a:accent6>
          <a:srgbClr val="838383"/>
        </a:accent6>
        <a:hlink>
          <a:srgbClr val="AEAFAE"/>
        </a:hlink>
        <a:folHlink>
          <a:srgbClr val="C9C9C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35309</TotalTime>
  <Words>202</Words>
  <Application>Microsoft Office PowerPoint</Application>
  <PresentationFormat>A4 용지(210x297mm)</PresentationFormat>
  <Paragraphs>51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Apple SD 산돌고딕 Neo 옅은체</vt:lpstr>
      <vt:lpstr>NanumSquare</vt:lpstr>
      <vt:lpstr>NanumSquare ExtraBold</vt:lpstr>
      <vt:lpstr>나눔스퀘어 Bold</vt:lpstr>
      <vt:lpstr>맑은 고딕</vt:lpstr>
      <vt:lpstr>Arial</vt:lpstr>
      <vt:lpstr>Wingdings</vt:lpstr>
      <vt:lpstr>1_PresentationLoad</vt:lpstr>
      <vt:lpstr>PowerPoint 프레젠테이션</vt:lpstr>
      <vt:lpstr>CNN(Convolutional NN) 구조</vt:lpstr>
      <vt:lpstr>Convolution 연산</vt:lpstr>
      <vt:lpstr>Convolution 연산</vt:lpstr>
      <vt:lpstr>Convolution Filter - 의미</vt:lpstr>
      <vt:lpstr>Convolution Filter - Padding</vt:lpstr>
      <vt:lpstr>Convolution Filter - Padding</vt:lpstr>
      <vt:lpstr>Convolution Filter - Stride</vt:lpstr>
      <vt:lpstr>apply an activation function</vt:lpstr>
      <vt:lpstr>Max Pooling</vt:lpstr>
      <vt:lpstr>특징 추출과 분류</vt:lpstr>
      <vt:lpstr>특징 추출과 분류</vt:lpstr>
      <vt:lpstr>local  vs  global , 저수준 vs 고수준</vt:lpstr>
      <vt:lpstr>Convolution 연산 - 컬러인 경우</vt:lpstr>
      <vt:lpstr>Convolution 연산 - 컬러인 경우</vt:lpstr>
      <vt:lpstr>PowerPoint 프레젠테이션</vt:lpstr>
      <vt:lpstr>PowerPoint 프레젠테이션</vt:lpstr>
      <vt:lpstr>PowerPoint 프레젠테이션</vt:lpstr>
      <vt:lpstr>CNN 성능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Lee Kyoung-Jin</dc:creator>
  <cp:lastModifiedBy>user</cp:lastModifiedBy>
  <cp:revision>5195</cp:revision>
  <cp:lastPrinted>2018-03-16T06:27:18Z</cp:lastPrinted>
  <dcterms:created xsi:type="dcterms:W3CDTF">2017-11-23T12:05:15Z</dcterms:created>
  <dcterms:modified xsi:type="dcterms:W3CDTF">2023-06-22T00:04:08Z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2017-11-23T00:00:00Z</vt:filetime>
  </property>
</Properties>
</file>